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Norie" initials="MN" lastIdx="3" clrIdx="0">
    <p:extLst>
      <p:ext uri="{19B8F6BF-5375-455C-9EA6-DF929625EA0E}">
        <p15:presenceInfo xmlns:p15="http://schemas.microsoft.com/office/powerpoint/2012/main" userId="M Nor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FFFFC9"/>
    <a:srgbClr val="FFFFDD"/>
    <a:srgbClr val="FFFFCC"/>
    <a:srgbClr val="FFCCFF"/>
    <a:srgbClr val="FF99FF"/>
    <a:srgbClr val="FF66FF"/>
    <a:srgbClr val="FCE5E0"/>
    <a:srgbClr val="F1E5F7"/>
    <a:srgbClr val="E0C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38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2022/5/5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60D4154D-B02A-1321-45F1-54D190E74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8" t="-997" r="23018" b="11310"/>
          <a:stretch/>
        </p:blipFill>
        <p:spPr>
          <a:xfrm>
            <a:off x="-69670" y="-67290"/>
            <a:ext cx="7698379" cy="10787867"/>
          </a:xfrm>
          <a:prstGeom prst="rect">
            <a:avLst/>
          </a:prstGeom>
        </p:spPr>
      </p:pic>
      <p:sp>
        <p:nvSpPr>
          <p:cNvPr id="702" name="Freeform 692"/>
          <p:cNvSpPr>
            <a:spLocks/>
          </p:cNvSpPr>
          <p:nvPr/>
        </p:nvSpPr>
        <p:spPr bwMode="auto">
          <a:xfrm>
            <a:off x="7053886" y="8733546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 rot="5191130">
            <a:off x="6730857" y="8884478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0" y="4436"/>
            <a:ext cx="7559675" cy="277042"/>
          </a:xfrm>
          <a:prstGeom prst="rect">
            <a:avLst/>
          </a:prstGeom>
          <a:solidFill>
            <a:srgbClr val="531D25"/>
          </a:solidFill>
          <a:ln>
            <a:solidFill>
              <a:srgbClr val="852F3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326205" y="6632849"/>
            <a:ext cx="605830" cy="605830"/>
            <a:chOff x="-1297" y="2485"/>
            <a:chExt cx="770" cy="770"/>
          </a:xfrm>
          <a:solidFill>
            <a:srgbClr val="852F3B"/>
          </a:solidFill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grp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1"/>
              <a:endParaRPr lang="ja-JP" altLang="en-US" dirty="0"/>
            </a:p>
          </p:txBody>
        </p:sp>
      </p:grpSp>
      <p:cxnSp>
        <p:nvCxnSpPr>
          <p:cNvPr id="5" name="直線コネクタ 4"/>
          <p:cNvCxnSpPr/>
          <p:nvPr/>
        </p:nvCxnSpPr>
        <p:spPr>
          <a:xfrm>
            <a:off x="189761" y="6123381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41636" y="8641636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Freeform 692"/>
          <p:cNvSpPr>
            <a:spLocks/>
          </p:cNvSpPr>
          <p:nvPr/>
        </p:nvSpPr>
        <p:spPr bwMode="auto">
          <a:xfrm rot="16200000">
            <a:off x="5543635" y="5666654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6707063" y="9285222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 rot="21344483">
            <a:off x="364507" y="1921561"/>
            <a:ext cx="3015189" cy="58578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05010"/>
              </a:avLst>
            </a:prstTxWarp>
            <a:spAutoFit/>
          </a:bodyPr>
          <a:lstStyle/>
          <a:p>
            <a:r>
              <a:rPr kumimoji="1" lang="ja-JP" altLang="en-US" sz="48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写真を撮って</a:t>
            </a:r>
            <a:r>
              <a:rPr kumimoji="1" lang="en-US" altLang="ja-JP" sz="72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Amazon</a:t>
            </a:r>
            <a:r>
              <a:rPr kumimoji="1" lang="ja-JP" altLang="en-US" sz="72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ギフト券</a:t>
            </a:r>
            <a:r>
              <a:rPr lang="ja-JP" altLang="en-US" sz="48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を</a:t>
            </a:r>
            <a:r>
              <a:rPr kumimoji="1" lang="ja-JP" altLang="en-US" sz="48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当てよう</a:t>
            </a:r>
          </a:p>
        </p:txBody>
      </p:sp>
      <p:cxnSp>
        <p:nvCxnSpPr>
          <p:cNvPr id="11" name="直線コネクタ 10"/>
          <p:cNvCxnSpPr>
            <a:cxnSpLocks/>
          </p:cNvCxnSpPr>
          <p:nvPr/>
        </p:nvCxnSpPr>
        <p:spPr>
          <a:xfrm>
            <a:off x="104318" y="2164818"/>
            <a:ext cx="337758" cy="296715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>
            <a:cxnSpLocks/>
          </p:cNvCxnSpPr>
          <p:nvPr/>
        </p:nvCxnSpPr>
        <p:spPr>
          <a:xfrm flipH="1">
            <a:off x="3319078" y="1809555"/>
            <a:ext cx="220062" cy="357525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0BDF6D1-B2E8-4656-905C-50C11715F7ED}"/>
              </a:ext>
            </a:extLst>
          </p:cNvPr>
          <p:cNvSpPr/>
          <p:nvPr/>
        </p:nvSpPr>
        <p:spPr>
          <a:xfrm>
            <a:off x="36048" y="2140582"/>
            <a:ext cx="676653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ハッシュタグキャンペーン</a:t>
            </a:r>
            <a:endParaRPr lang="ja-JP" alt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8" name="Picture 4" descr="Instagram - Wikipedia">
            <a:extLst>
              <a:ext uri="{FF2B5EF4-FFF2-40B4-BE49-F238E27FC236}">
                <a16:creationId xmlns:a16="http://schemas.microsoft.com/office/drawing/2014/main" id="{AE500C8C-DD84-4ACD-96C0-D8668639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05" y="493758"/>
            <a:ext cx="977758" cy="97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F525E0E-F3C1-4E3F-AE9D-5945B30102D4}"/>
              </a:ext>
            </a:extLst>
          </p:cNvPr>
          <p:cNvSpPr txBox="1"/>
          <p:nvPr/>
        </p:nvSpPr>
        <p:spPr>
          <a:xfrm>
            <a:off x="373391" y="6769970"/>
            <a:ext cx="6077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等　　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ギフト券　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3000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円分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(1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名様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)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endParaRPr kumimoji="1"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47F6A9E1-BC7C-4B23-8D2B-60A9D8CA3E05}"/>
              </a:ext>
            </a:extLst>
          </p:cNvPr>
          <p:cNvSpPr/>
          <p:nvPr/>
        </p:nvSpPr>
        <p:spPr>
          <a:xfrm>
            <a:off x="535951" y="5656458"/>
            <a:ext cx="1029760" cy="313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7CE9F64-022A-49A4-B569-1B395FCA8A52}"/>
              </a:ext>
            </a:extLst>
          </p:cNvPr>
          <p:cNvSpPr txBox="1"/>
          <p:nvPr/>
        </p:nvSpPr>
        <p:spPr>
          <a:xfrm>
            <a:off x="639621" y="5639878"/>
            <a:ext cx="6199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応募期間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2022.6/19(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</a:t>
            </a:r>
            <a:r>
              <a:rPr lang="en-US" altLang="ja-JP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まで</a:t>
            </a:r>
            <a:endParaRPr kumimoji="1"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E724863C-C944-4B14-9915-AB6E861ED031}"/>
              </a:ext>
            </a:extLst>
          </p:cNvPr>
          <p:cNvSpPr txBox="1"/>
          <p:nvPr/>
        </p:nvSpPr>
        <p:spPr>
          <a:xfrm>
            <a:off x="625883" y="2812239"/>
            <a:ext cx="691395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応募方法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インスタグラムで日本スーパーカー協会の公式アカウントをフォロー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　　　　　　スーパーカーの写真を撮って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　　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#tokyosupercarday</a:t>
            </a: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  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#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スーパーカーデイ</a:t>
            </a: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#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日本スーパーカー協会</a:t>
            </a:r>
          </a:p>
          <a:p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#11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月</a:t>
            </a:r>
            <a:r>
              <a:rPr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日はスーパーカーの日　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　　　　</a:t>
            </a:r>
            <a:endParaRPr lang="en-US" altLang="ja-JP" sz="400" b="1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　　　　　　　　　</a:t>
            </a:r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いずれかのハッシュタグと</a:t>
            </a:r>
            <a:endParaRPr lang="en-US" altLang="ja-JP" sz="11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endParaRPr lang="en-US" altLang="ja-JP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</a:t>
            </a:r>
            <a:r>
              <a:rPr lang="ja-JP" altLang="en-US" sz="110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sz="140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　　　　　　　　　を</a:t>
            </a:r>
            <a:r>
              <a:rPr lang="ja-JP" altLang="en-US" sz="14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つけて投稿するだけ！　</a:t>
            </a:r>
            <a:endParaRPr lang="en-US" altLang="ja-JP" sz="1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72D3D72B-CAEC-4903-99DA-5462F9BF6D8E}"/>
              </a:ext>
            </a:extLst>
          </p:cNvPr>
          <p:cNvSpPr/>
          <p:nvPr/>
        </p:nvSpPr>
        <p:spPr>
          <a:xfrm>
            <a:off x="535951" y="2814946"/>
            <a:ext cx="1029760" cy="3132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CC999075-401C-4E30-B578-53ABD42987E9}"/>
              </a:ext>
            </a:extLst>
          </p:cNvPr>
          <p:cNvSpPr/>
          <p:nvPr/>
        </p:nvSpPr>
        <p:spPr>
          <a:xfrm>
            <a:off x="913152" y="3270976"/>
            <a:ext cx="2524037" cy="20375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3816B6E-F8D9-40B6-894F-FC66970C7EB6}"/>
              </a:ext>
            </a:extLst>
          </p:cNvPr>
          <p:cNvSpPr txBox="1"/>
          <p:nvPr/>
        </p:nvSpPr>
        <p:spPr>
          <a:xfrm>
            <a:off x="1073193" y="3338646"/>
            <a:ext cx="6077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一般社団法人 日本スーパーカー協会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kumimoji="1"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@japan_supercar_association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D75AC78-2957-4ABF-BE8A-08F00EC473F5}"/>
              </a:ext>
            </a:extLst>
          </p:cNvPr>
          <p:cNvSpPr txBox="1"/>
          <p:nvPr/>
        </p:nvSpPr>
        <p:spPr>
          <a:xfrm rot="622662">
            <a:off x="5799065" y="5913457"/>
            <a:ext cx="1685226" cy="115858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705010"/>
              </a:avLst>
            </a:prstTxWarp>
            <a:spAutoFit/>
          </a:bodyPr>
          <a:lstStyle/>
          <a:p>
            <a:r>
              <a:rPr kumimoji="1" lang="en-US" altLang="ja-JP" sz="4800" b="1" dirty="0">
                <a:solidFill>
                  <a:srgbClr val="852F3B"/>
                </a:solidFill>
                <a:latin typeface="MILES" pitchFamily="2" charset="2"/>
                <a:ea typeface="ＭＳ 明朝" panose="02020609040205080304" pitchFamily="17" charset="-128"/>
              </a:rPr>
              <a:t>I took a nice photo</a:t>
            </a:r>
            <a:r>
              <a:rPr kumimoji="1" lang="en-US" altLang="ja-JP" sz="48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.</a:t>
            </a:r>
            <a:endParaRPr kumimoji="1" lang="ja-JP" altLang="en-US" sz="4800" b="1" dirty="0">
              <a:solidFill>
                <a:srgbClr val="852F3B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029" name="図 1028">
            <a:extLst>
              <a:ext uri="{FF2B5EF4-FFF2-40B4-BE49-F238E27FC236}">
                <a16:creationId xmlns:a16="http://schemas.microsoft.com/office/drawing/2014/main" id="{33841F2E-4ED2-4094-906F-C9A2DE67B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91080"/>
            <a:ext cx="7559675" cy="286075"/>
          </a:xfrm>
          <a:prstGeom prst="rect">
            <a:avLst/>
          </a:prstGeom>
        </p:spPr>
      </p:pic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F434E378-2BF7-49D6-B893-57F402ABE0FB}"/>
              </a:ext>
            </a:extLst>
          </p:cNvPr>
          <p:cNvSpPr txBox="1"/>
          <p:nvPr/>
        </p:nvSpPr>
        <p:spPr>
          <a:xfrm>
            <a:off x="454742" y="6129431"/>
            <a:ext cx="607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素敵な写真を投稿された方の中より、以下の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ギフト券</a:t>
            </a:r>
            <a:r>
              <a: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をプレゼントします。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37" name="図 1036">
            <a:extLst>
              <a:ext uri="{FF2B5EF4-FFF2-40B4-BE49-F238E27FC236}">
                <a16:creationId xmlns:a16="http://schemas.microsoft.com/office/drawing/2014/main" id="{55BDC6BC-300A-496F-9A2B-16DBDE7A59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41" y="7363931"/>
            <a:ext cx="603556" cy="603556"/>
          </a:xfrm>
          <a:prstGeom prst="rect">
            <a:avLst/>
          </a:prstGeom>
        </p:spPr>
      </p:pic>
      <p:sp>
        <p:nvSpPr>
          <p:cNvPr id="1046" name="テキスト ボックス 1045">
            <a:extLst>
              <a:ext uri="{FF2B5EF4-FFF2-40B4-BE49-F238E27FC236}">
                <a16:creationId xmlns:a16="http://schemas.microsoft.com/office/drawing/2014/main" id="{1B1E6C3D-1BB4-414B-B22A-6B9F3DFDC4B5}"/>
              </a:ext>
            </a:extLst>
          </p:cNvPr>
          <p:cNvSpPr txBox="1"/>
          <p:nvPr/>
        </p:nvSpPr>
        <p:spPr>
          <a:xfrm>
            <a:off x="373391" y="7473879"/>
            <a:ext cx="60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6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等　　</a:t>
            </a:r>
            <a:endParaRPr kumimoji="1" lang="ja-JP" altLang="en-US" sz="1400" dirty="0"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047" name="テキスト ボックス 1046">
            <a:extLst>
              <a:ext uri="{FF2B5EF4-FFF2-40B4-BE49-F238E27FC236}">
                <a16:creationId xmlns:a16="http://schemas.microsoft.com/office/drawing/2014/main" id="{4F62DE44-F0CD-40E0-9976-5807CFDAFA86}"/>
              </a:ext>
            </a:extLst>
          </p:cNvPr>
          <p:cNvSpPr txBox="1"/>
          <p:nvPr/>
        </p:nvSpPr>
        <p:spPr>
          <a:xfrm>
            <a:off x="345088" y="8084735"/>
            <a:ext cx="607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結果は日本スーパーカー協会のホームページとインスタグラムで発表いたします。</a:t>
            </a:r>
            <a:endParaRPr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endParaRPr kumimoji="1" lang="en-US" altLang="ja-JP" sz="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  <a:p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当選者にはインスタグラムにてご連絡、</a:t>
            </a:r>
            <a:r>
              <a:rPr lang="en-US" altLang="ja-JP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週間以内のご返答で賞品を発送します。</a:t>
            </a:r>
            <a:endParaRPr kumimoji="1" lang="en-US" altLang="ja-JP" sz="10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0" name="正方形/長方形 1059">
            <a:extLst>
              <a:ext uri="{FF2B5EF4-FFF2-40B4-BE49-F238E27FC236}">
                <a16:creationId xmlns:a16="http://schemas.microsoft.com/office/drawing/2014/main" id="{056300F7-647E-42C8-885B-2412E07824FC}"/>
              </a:ext>
            </a:extLst>
          </p:cNvPr>
          <p:cNvSpPr/>
          <p:nvPr/>
        </p:nvSpPr>
        <p:spPr>
          <a:xfrm>
            <a:off x="2726212" y="-10712"/>
            <a:ext cx="140579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ja-JP" altLang="en-US" sz="4800" b="1" cap="none" spc="50" dirty="0">
              <a:ln w="9525" cmpd="sng">
                <a:solidFill>
                  <a:srgbClr val="8EC3DE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1068" name="テキスト ボックス 1067">
            <a:extLst>
              <a:ext uri="{FF2B5EF4-FFF2-40B4-BE49-F238E27FC236}">
                <a16:creationId xmlns:a16="http://schemas.microsoft.com/office/drawing/2014/main" id="{F2301324-FF73-4E08-BDF5-6A21CDB1DCAB}"/>
              </a:ext>
            </a:extLst>
          </p:cNvPr>
          <p:cNvSpPr txBox="1"/>
          <p:nvPr/>
        </p:nvSpPr>
        <p:spPr>
          <a:xfrm>
            <a:off x="3718864" y="4978853"/>
            <a:ext cx="3149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#</a:t>
            </a:r>
            <a:r>
              <a:rPr kumimoji="1" lang="ja-JP" altLang="en-US" sz="16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プレゼント希望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DA8EB3C-B47D-4067-AB4B-9566B71FF9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14" y="1496778"/>
            <a:ext cx="897456" cy="32084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103B537D-7502-4C6C-92C5-710A431EC0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78" y="8701012"/>
            <a:ext cx="3359719" cy="5096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8DD338F7-4BF4-4A20-815B-E7D77B242D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" t="8956" r="8573" b="9546"/>
          <a:stretch/>
        </p:blipFill>
        <p:spPr>
          <a:xfrm>
            <a:off x="1483394" y="3763989"/>
            <a:ext cx="1383551" cy="136613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B78FF97-E8FB-46E5-9EE5-15A20A88F829}"/>
              </a:ext>
            </a:extLst>
          </p:cNvPr>
          <p:cNvSpPr txBox="1"/>
          <p:nvPr/>
        </p:nvSpPr>
        <p:spPr>
          <a:xfrm>
            <a:off x="976947" y="7458858"/>
            <a:ext cx="462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Amazon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ギフト券　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1000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円分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(5</a:t>
            </a:r>
            <a:r>
              <a:rPr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名様</a:t>
            </a:r>
            <a:r>
              <a:rPr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メイリオ" panose="020B0604030504040204" pitchFamily="50" charset="-128"/>
              </a:rPr>
              <a:t>)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1C01808-8069-4A1B-BEBC-DAE5D41830E8}"/>
              </a:ext>
            </a:extLst>
          </p:cNvPr>
          <p:cNvSpPr/>
          <p:nvPr/>
        </p:nvSpPr>
        <p:spPr>
          <a:xfrm>
            <a:off x="4827743" y="457204"/>
            <a:ext cx="13682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1" lang="en-US" altLang="ja-JP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P宋朝体M" panose="02020600000000000000" pitchFamily="18" charset="-128"/>
                <a:ea typeface="AR P宋朝体M" panose="02020600000000000000" pitchFamily="18" charset="-128"/>
              </a:rPr>
              <a:t>×</a:t>
            </a:r>
            <a:endParaRPr lang="ja-JP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492F259-925A-4784-9C36-BAEADBA610CF}"/>
              </a:ext>
            </a:extLst>
          </p:cNvPr>
          <p:cNvSpPr txBox="1"/>
          <p:nvPr/>
        </p:nvSpPr>
        <p:spPr>
          <a:xfrm>
            <a:off x="104318" y="9288006"/>
            <a:ext cx="734716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当協会は、日本のスーパーカー文化の発展と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社会的スーパーカー活動の推進を目的とした 協会です。</a:t>
            </a: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スーパーカーを通じて、賑わい創出・地域振興 そして子供たちが楽しめるイベント開催をし 自動車文化の発展と自動車産業の一助のため 活動します。</a:t>
            </a:r>
            <a:br>
              <a:rPr kumimoji="1" lang="en-US" altLang="ja-JP" sz="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日はスーパーカーの日」　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2015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年に一般社団法人 日本記念日協会にて制定されました。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スーパーカーは・・・パフォーマンス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、スタイル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、エモーション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（性能、デザイン、気持ちが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No.1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）よって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日を「スーパーカーの日」としました。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日本スーパーカー協会、協力のスーパーカーオーナーズクラブ、</a:t>
            </a:r>
            <a:r>
              <a:rPr kumimoji="1" lang="en-US" altLang="ja-JP" sz="9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SuperCar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 Club Japan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SCJ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）では随時メンバー募集中です。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2022.5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月現在約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1700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名以上の方が在籍しております。</a:t>
            </a:r>
            <a:br>
              <a:rPr kumimoji="1" lang="en-US" altLang="ja-JP" sz="5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kumimoji="1" lang="ja-JP" altLang="en-US" sz="5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5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スーパーカーオーナーの皆様、素敵な仲間たちと一緒にクルマ趣味を共有しませんか？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en-US" altLang="ja-JP" sz="9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SuperCar</a:t>
            </a:r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Club Japan</a:t>
            </a:r>
            <a:r>
              <a: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で検索！！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F74B5555-0D3D-420C-BAD0-461593F51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7943">
            <a:off x="5356587" y="5984776"/>
            <a:ext cx="1919264" cy="323731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A85DE84-A143-4688-5657-F95A8A5FA9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" y="400923"/>
            <a:ext cx="4651659" cy="131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353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AR P宋朝体M</vt:lpstr>
      <vt:lpstr>BIZ UDPゴシック</vt:lpstr>
      <vt:lpstr>Meiryo UI</vt:lpstr>
      <vt:lpstr>ＭＳ 明朝</vt:lpstr>
      <vt:lpstr>UD デジタル 教科書体 NK-R</vt:lpstr>
      <vt:lpstr>メイリオ</vt:lpstr>
      <vt:lpstr>Arial</vt:lpstr>
      <vt:lpstr>Calibri</vt:lpstr>
      <vt:lpstr>Calibri Light</vt:lpstr>
      <vt:lpstr>MILES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 Norie</dc:creator>
  <cp:lastModifiedBy>美奈子 須山</cp:lastModifiedBy>
  <cp:revision>74</cp:revision>
  <dcterms:created xsi:type="dcterms:W3CDTF">2014-10-23T08:01:11Z</dcterms:created>
  <dcterms:modified xsi:type="dcterms:W3CDTF">2022-05-05T10:07:56Z</dcterms:modified>
</cp:coreProperties>
</file>